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57" r:id="rId5"/>
    <p:sldId id="389" r:id="rId6"/>
    <p:sldId id="321" r:id="rId7"/>
    <p:sldId id="392" r:id="rId8"/>
    <p:sldId id="391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3725" autoAdjust="0"/>
  </p:normalViewPr>
  <p:slideViewPr>
    <p:cSldViewPr snapToGrid="0">
      <p:cViewPr varScale="1">
        <p:scale>
          <a:sx n="94" d="100"/>
          <a:sy n="94" d="100"/>
        </p:scale>
        <p:origin x="664" y="19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14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BAABBB-F1BE-4363-BBD5-0DD1159694AA}" type="datetime1">
              <a:rPr lang="es-ES" smtClean="0"/>
              <a:t>31/5/22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845F39-3ED7-4557-8E83-69CFB9EC7E67}" type="datetime1">
              <a:rPr lang="es-ES" smtClean="0"/>
              <a:t>31/5/22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ES" smtClean="0"/>
              <a:t>1</a:t>
            </a:fld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5E7C03-88B8-4DAC-AE1C-964A18E7E87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A37B167-7500-4BD6-8ABE-109491A63DCA}" type="datetime1">
              <a:rPr lang="es-ES" smtClean="0"/>
              <a:t>31/5/22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ES" smtClean="0"/>
              <a:t>3</a:t>
            </a:fld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A9A2DB-AE90-4F87-9172-5C0A6DB0620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52C00E9-3EB6-4217-B16D-00441C328701}" type="datetime1">
              <a:rPr lang="es-ES" smtClean="0"/>
              <a:t>31/5/22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ES" sz="4800"/>
              <a:t>Flotante en 3D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mna de conteni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Marcador de contenid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Marcador de contenid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EDITAR</a:t>
            </a:r>
          </a:p>
        </p:txBody>
      </p:sp>
      <p:sp>
        <p:nvSpPr>
          <p:cNvPr id="21" name="Marcador de contenid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ips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es-ES" sz="1600"/>
              <a:t>Haga clic para agregar texto</a:t>
            </a:r>
          </a:p>
        </p:txBody>
      </p:sp>
      <p:sp>
        <p:nvSpPr>
          <p:cNvPr id="17" name="Marcador de posición de imagen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5" name="Marcador de posición de imagen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8" name="Marcador de posición de imagen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9" name="Marcador de posición de imagen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0" name="Marcador de posición de imagen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Marcador de contenid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Escala de tiempo de tabla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a libre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0" name="Forma lib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1" name="Forma lib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12" name="Elips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40" name="Títu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es-ES"/>
              <a:t>Equipo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a libre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53" name="Forma libre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56" name="Marcador de posición de imagen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57" name="Marcador de posición de imagen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58" name="Marcador de posición de imagen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  <p:sp>
        <p:nvSpPr>
          <p:cNvPr id="59" name="Marcador de posición de imagen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63" name="Marcador de tex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1" name="Marcador de tex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5" name="Marcador de tex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4" name="Marcador de tex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7" name="Marcador de tex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6" name="Marcador de tex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9" name="Marcador de tex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8" name="Marcador de tex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ido y columna 2 (diapositiva de comparació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/>
              <a:t>Ejemplo de Texto de pie de página</a:t>
            </a: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es-ES" smtClean="0"/>
              <a:pPr rt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52359" y="1051551"/>
            <a:ext cx="4614949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es-ES" sz="4000" dirty="0"/>
              <a:t>EXISTENCIALISMO</a:t>
            </a:r>
          </a:p>
        </p:txBody>
      </p:sp>
      <p:pic>
        <p:nvPicPr>
          <p:cNvPr id="14" name="Marcador de posición de imagen 13" descr="Fondo digital de puntos de dat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2384898"/>
          </a:xfrm>
        </p:spPr>
        <p:txBody>
          <a:bodyPr rtlCol="0">
            <a:normAutofit/>
          </a:bodyPr>
          <a:lstStyle/>
          <a:p>
            <a:pPr marL="0" indent="0"/>
            <a:r>
              <a:rPr lang="es-ES" dirty="0"/>
              <a:t>Equipo 11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Jairo Asael Granados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Rodrigo Bustos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Diego Mejía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96392"/>
            <a:ext cx="3565524" cy="1014182"/>
          </a:xfrm>
        </p:spPr>
        <p:txBody>
          <a:bodyPr rtlCol="0"/>
          <a:lstStyle/>
          <a:p>
            <a:pPr rtl="0"/>
            <a:r>
              <a:rPr lang="es-ES" dirty="0"/>
              <a:t>AUTORES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728280"/>
            <a:ext cx="4935537" cy="4610678"/>
          </a:xfrm>
        </p:spPr>
        <p:txBody>
          <a:bodyPr rtlCol="0"/>
          <a:lstStyle/>
          <a:p>
            <a:pPr algn="just" rtl="0"/>
            <a:r>
              <a:rPr lang="es-ES" sz="2400" dirty="0" err="1"/>
              <a:t>Kirerkegaard</a:t>
            </a:r>
            <a:r>
              <a:rPr lang="es-ES" sz="2400" dirty="0"/>
              <a:t>.- Importancia del </a:t>
            </a:r>
            <a:r>
              <a:rPr lang="es-ES" sz="2400" b="1" dirty="0"/>
              <a:t>individuo.</a:t>
            </a:r>
          </a:p>
          <a:p>
            <a:pPr algn="just" rtl="0"/>
            <a:r>
              <a:rPr lang="es-ES" sz="2400" dirty="0"/>
              <a:t>Friedrich Nietzsche – critica de la </a:t>
            </a:r>
            <a:r>
              <a:rPr lang="es-ES" sz="2400" b="1" dirty="0"/>
              <a:t>moral y el absolutismo.</a:t>
            </a:r>
          </a:p>
          <a:p>
            <a:pPr algn="just" rtl="0"/>
            <a:r>
              <a:rPr lang="es-ES" sz="2400" dirty="0"/>
              <a:t>Jean-Paul Sartre – El </a:t>
            </a:r>
            <a:r>
              <a:rPr lang="es-ES" sz="2400" b="1" dirty="0"/>
              <a:t>ser es una apariencia</a:t>
            </a:r>
          </a:p>
          <a:p>
            <a:pPr algn="just" rtl="0"/>
            <a:r>
              <a:rPr lang="es-ES" sz="2400" dirty="0"/>
              <a:t>Simone de Beauvoir - La mujer tiene que reconquistar la responsabilidad de su propia vida; no volverse objeto del hombre.</a:t>
            </a:r>
            <a:endParaRPr lang="es-ES" sz="1600" dirty="0"/>
          </a:p>
        </p:txBody>
      </p:sp>
      <p:pic>
        <p:nvPicPr>
          <p:cNvPr id="8" name="Marcador de posición de imagen 7" descr="Datos digitales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3054" y="1600454"/>
            <a:ext cx="3448558" cy="3448558"/>
          </a:xfrm>
        </p:spPr>
      </p:pic>
      <p:pic>
        <p:nvPicPr>
          <p:cNvPr id="10" name="Marcador de posición de imagen 9" descr="Puntos de dato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Marcador de posición de imagen 11" descr="Fondo de datos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rtlCol="0"/>
          <a:lstStyle/>
          <a:p>
            <a:pPr rtl="0"/>
            <a:r>
              <a:rPr lang="es-ES"/>
              <a:t>Resumen</a:t>
            </a:r>
          </a:p>
        </p:txBody>
      </p:sp>
      <p:pic>
        <p:nvPicPr>
          <p:cNvPr id="16" name="Marcador de posición de imagen 15" descr="Fondo digital de puntos de datos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13" name="Marcador de contenido 12">
            <a:extLst>
              <a:ext uri="{FF2B5EF4-FFF2-40B4-BE49-F238E27FC236}">
                <a16:creationId xmlns:a16="http://schemas.microsoft.com/office/drawing/2014/main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636336" y="3882841"/>
            <a:ext cx="8360046" cy="2518001"/>
          </a:xfrm>
        </p:spPr>
        <p:txBody>
          <a:bodyPr rtlCol="0">
            <a:normAutofit fontScale="85000" lnSpcReduction="10000"/>
          </a:bodyPr>
          <a:lstStyle/>
          <a:p>
            <a:pPr algn="just"/>
            <a:r>
              <a:rPr lang="es-ES" sz="2400" dirty="0"/>
              <a:t>El existencialismo es una corriente filosófica que se orienta alrededor de </a:t>
            </a:r>
            <a:r>
              <a:rPr lang="es-ES" sz="2400" dirty="0">
                <a:solidFill>
                  <a:srgbClr val="FFFF00">
                    <a:alpha val="60000"/>
                  </a:srgbClr>
                </a:solidFill>
              </a:rPr>
              <a:t>la propia existencia humana </a:t>
            </a:r>
            <a:r>
              <a:rPr lang="es-ES" sz="2400" dirty="0"/>
              <a:t>a través del </a:t>
            </a:r>
            <a:r>
              <a:rPr lang="es-ES" sz="2400" dirty="0">
                <a:solidFill>
                  <a:srgbClr val="FFFF00">
                    <a:alpha val="60000"/>
                  </a:srgbClr>
                </a:solidFill>
              </a:rPr>
              <a:t>análisis de la condición humana, la libertad y la responsabilidad individual, las emociones</a:t>
            </a:r>
            <a:r>
              <a:rPr lang="es-ES" sz="2400" dirty="0"/>
              <a:t>, así como el </a:t>
            </a:r>
            <a:r>
              <a:rPr lang="es-ES" sz="2400" dirty="0">
                <a:solidFill>
                  <a:srgbClr val="FFFF00">
                    <a:alpha val="60000"/>
                  </a:srgbClr>
                </a:solidFill>
              </a:rPr>
              <a:t>significado de la vida. </a:t>
            </a:r>
          </a:p>
          <a:p>
            <a:pPr algn="just"/>
            <a:r>
              <a:rPr lang="es-MX" sz="2400" dirty="0"/>
              <a:t>El existencialismo agrupa diversas tendencias que, aunque comparten su propósito, divergen en los supuestos y en las conclusiones. Es por ello que se puede hablar de dos tipos de existencialismo fundamentales: el existencialismo </a:t>
            </a:r>
            <a:r>
              <a:rPr lang="es-MX" sz="2400" dirty="0">
                <a:solidFill>
                  <a:srgbClr val="FFFF00">
                    <a:alpha val="60000"/>
                  </a:srgbClr>
                </a:solidFill>
              </a:rPr>
              <a:t>religioso o cristiano </a:t>
            </a:r>
            <a:r>
              <a:rPr lang="es-MX" sz="2400" dirty="0"/>
              <a:t>y el existencialismo </a:t>
            </a:r>
            <a:r>
              <a:rPr lang="es-MX" sz="2400" dirty="0">
                <a:solidFill>
                  <a:srgbClr val="FFFF00">
                    <a:alpha val="60000"/>
                  </a:srgbClr>
                </a:solidFill>
              </a:rPr>
              <a:t>ateo o agnóstico</a:t>
            </a:r>
            <a:r>
              <a:rPr lang="es-MX" sz="2400" dirty="0"/>
              <a:t>.</a:t>
            </a:r>
            <a:endParaRPr lang="es-ES" sz="240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ES" smtClean="0"/>
              <a:pPr rtl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25A80-9141-4A85-A159-394A74CC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96900"/>
            <a:ext cx="11091600" cy="1332000"/>
          </a:xfrm>
        </p:spPr>
        <p:txBody>
          <a:bodyPr/>
          <a:lstStyle/>
          <a:p>
            <a:r>
              <a:rPr lang="es-MX" dirty="0"/>
              <a:t>Elementos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B7D5F-0653-4E10-9D0F-72BC8EF9A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64" y="1031173"/>
            <a:ext cx="11315072" cy="479565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MX" sz="1600" b="1" dirty="0"/>
              <a:t>La existencia precede a la esencia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MX" sz="1600" dirty="0"/>
              <a:t>El sentido de la vida postula categorías trascendentales o metafísicas (como el concepto de la Idea, los dioses, la razón, el progreso o la moral), todas ellas externas y anteriores al sujeto y su existencia concreta.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MX" sz="1600" b="1" dirty="0"/>
              <a:t>La vida se impone sobre la razón abstracta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MX" sz="1600" dirty="0"/>
              <a:t>El existencialismo se opone a la hegemonía de la razón como fundamento de la reflexión filosófica</a:t>
            </a:r>
            <a:endParaRPr lang="es-MX" sz="16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MX" sz="1600" b="1" dirty="0"/>
              <a:t>Mirada filosófica puesta en el sujeto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MX" sz="1600" dirty="0"/>
              <a:t>Propone centrar la mirada filosófica en el propio sujeto y no en categorías supraindividuales</a:t>
            </a:r>
            <a:endParaRPr lang="es-MX" sz="16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MX" sz="1600" b="1" dirty="0"/>
              <a:t>Libertad sobre la determinación exterior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MX" sz="1600" dirty="0"/>
              <a:t>La libertad debe ser ejercida desde la responsabilidad individual, que derivaría en una ética sólida aunque independiente de un imaginario previo</a:t>
            </a:r>
            <a:endParaRPr lang="es-MX" sz="16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s-MX" sz="1600" b="1" dirty="0"/>
              <a:t>Angustia existencial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MX" sz="1600" dirty="0"/>
              <a:t>La angustia es, en cambio, el temor de sí mismo, la inquietud ante las consecuencias de las propias acciones y decisiones, el miedo a una existencia sin consuelo, el miedo a proferir daños irreparables pues no hay excusas, justificaciones ni promesas.</a:t>
            </a:r>
            <a:endParaRPr lang="es-MX" sz="1600" b="1" dirty="0"/>
          </a:p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62597-1C9F-4B79-9ED3-22BD0DFC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892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es-ES"/>
              <a:t>Gracias</a:t>
            </a:r>
          </a:p>
        </p:txBody>
      </p:sp>
      <p:sp>
        <p:nvSpPr>
          <p:cNvPr id="23" name="Subtítulo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endParaRPr lang="es-ES" dirty="0"/>
          </a:p>
        </p:txBody>
      </p:sp>
      <p:pic>
        <p:nvPicPr>
          <p:cNvPr id="27" name="Marcador de posición de imagen 26" descr="Fondo digital de puntos de datos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Marcador de posición de imagen 32" descr="Fondo digital de puntos de datos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es-ES" smtClean="0"/>
              <a:pPr rtl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867.tgt.Office_50301375_TF33713516_Win32_OJ112196127" id="{F9082FAB-B260-427D-84E8-28A2C83CAFF9}" vid="{CFEC27F7-7A35-4744-B58C-557A3196B8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{F1DBB562-3596-4267-9C44-515D6C893F10}tf33713516_win32</Template>
  <TotalTime>59</TotalTime>
  <Words>327</Words>
  <Application>Microsoft Macintosh PowerPoint</Application>
  <PresentationFormat>Panorámica</PresentationFormat>
  <Paragraphs>33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Walbaum Display</vt:lpstr>
      <vt:lpstr>Wingdings</vt:lpstr>
      <vt:lpstr>3DFloatVTI</vt:lpstr>
      <vt:lpstr>EXISTENCIALISMO</vt:lpstr>
      <vt:lpstr>AUTORES</vt:lpstr>
      <vt:lpstr>Resumen</vt:lpstr>
      <vt:lpstr>Elementos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EXISTENCIALISMO</dc:title>
  <dc:creator>DM</dc:creator>
  <cp:lastModifiedBy>Jairo Asael .</cp:lastModifiedBy>
  <cp:revision>9</cp:revision>
  <dcterms:created xsi:type="dcterms:W3CDTF">2022-05-26T15:28:50Z</dcterms:created>
  <dcterms:modified xsi:type="dcterms:W3CDTF">2022-05-31T13:03:31Z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