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0"/>
  </p:notesMasterIdLst>
  <p:handoutMasterIdLst>
    <p:handoutMasterId r:id="rId11"/>
  </p:handoutMasterIdLst>
  <p:sldIdLst>
    <p:sldId id="257" r:id="rId5"/>
    <p:sldId id="389" r:id="rId6"/>
    <p:sldId id="321" r:id="rId7"/>
    <p:sldId id="392" r:id="rId8"/>
    <p:sldId id="391" r:id="rId9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3725" autoAdjust="0"/>
  </p:normalViewPr>
  <p:slideViewPr>
    <p:cSldViewPr snapToGrid="0">
      <p:cViewPr varScale="1">
        <p:scale>
          <a:sx n="94" d="100"/>
          <a:sy n="94" d="100"/>
        </p:scale>
        <p:origin x="664" y="19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147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FBAABBB-F1BE-4363-BBD5-0DD1159694AA}" type="datetime1">
              <a:rPr lang="es-ES" smtClean="0"/>
              <a:t>31/5/22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23CDBB5-5B4A-4483-935D-A73935186B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E845F39-3ED7-4557-8E83-69CFB9EC7E67}" type="datetime1">
              <a:rPr lang="es-ES" smtClean="0"/>
              <a:t>31/5/22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7CCE34D-CFF1-4FFE-815B-D050E7ED2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es-ES" smtClean="0"/>
              <a:t>1</a:t>
            </a:fld>
            <a:endParaRPr lang="es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5E7C03-88B8-4DAC-AE1C-964A18E7E87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EA37B167-7500-4BD6-8ABE-109491A63DCA}" type="datetime1">
              <a:rPr lang="es-ES" smtClean="0"/>
              <a:t>31/5/22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es-ES" smtClean="0"/>
              <a:t>3</a:t>
            </a:fld>
            <a:endParaRPr lang="es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A9A2DB-AE90-4F87-9172-5C0A6DB0620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E52C00E9-3EB6-4217-B16D-00441C328701}" type="datetime1">
              <a:rPr lang="es-ES" smtClean="0"/>
              <a:t>31/5/22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892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es-ES" sz="4800"/>
              <a:t>Flotante en 3D</a:t>
            </a:r>
          </a:p>
        </p:txBody>
      </p:sp>
      <p:sp>
        <p:nvSpPr>
          <p:cNvPr id="14" name="Marcador de posición de imagen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ES"/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ES"/>
            </a:p>
          </p:txBody>
        </p:sp>
      </p:grp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rtlCol="0"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lumna de conteni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o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orma libre: Forma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es-ES" dirty="0"/>
            </a:p>
          </p:txBody>
        </p:sp>
        <p:sp>
          <p:nvSpPr>
            <p:cNvPr id="36" name="Forma libre: Forma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37" name="Elipse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ES"/>
            </a:p>
          </p:txBody>
        </p:sp>
        <p:sp>
          <p:nvSpPr>
            <p:cNvPr id="38" name="Elipse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ES"/>
            </a:p>
          </p:txBody>
        </p:sp>
      </p:grpSp>
      <p:sp>
        <p:nvSpPr>
          <p:cNvPr id="19" name="Forma libre: Forma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/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s-ES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es-ES"/>
              <a:t>Haga clic para modificar el estilo de título del patrón</a:t>
            </a:r>
          </a:p>
        </p:txBody>
      </p:sp>
      <p:sp>
        <p:nvSpPr>
          <p:cNvPr id="16" name="Marcador de texto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17" name="Marcador de contenido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 rtlCol="0"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s-E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Marcador de contenido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18" name="Marcador de texto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s-E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es-ES"/>
              <a:t>Haga clic para EDITAR</a:t>
            </a:r>
          </a:p>
        </p:txBody>
      </p:sp>
      <p:sp>
        <p:nvSpPr>
          <p:cNvPr id="21" name="Marcador de contenido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Martes, 2 de febrero de 20XX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Ejemplo de Texto de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Resu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es-ES"/>
              <a:t>Haga clic para modificar el estilo de título del patrón</a:t>
            </a:r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Martes, 2 de febrero de 20XX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Ejemplo de Texto de pie de página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ítulo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1" name="Subtítulo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es-ES">
                <a:solidFill>
                  <a:schemeClr val="tx1">
                    <a:alpha val="60000"/>
                  </a:schemeClr>
                </a:solidFill>
              </a:rPr>
              <a:t>Haga clic para modificar el estilo de subtítulo del patrón</a:t>
            </a:r>
            <a:endParaRPr lang="es-E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Marcador de posición de imagen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  <a:endParaRPr lang="es-ES" dirty="0"/>
          </a:p>
        </p:txBody>
      </p:sp>
      <p:sp>
        <p:nvSpPr>
          <p:cNvPr id="42" name="Marcador de posición de imagen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orma libre: Forma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45" name="Elipse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ES"/>
            </a:p>
          </p:txBody>
        </p:sp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orma libre: Forma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ES"/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ES"/>
            </a:p>
          </p:txBody>
        </p:sp>
      </p:grp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Martes, 2 de febrero de 20XX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Ejemplo de Texto de pie de página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rtlCol="0"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Martes, 2 de febrero de 20XX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Ejemplo de Texto de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ES" smtClean="0"/>
              <a:t>‹Nº›</a:t>
            </a:fld>
            <a:endParaRPr lang="es-ES"/>
          </a:p>
        </p:txBody>
      </p:sp>
      <p:sp>
        <p:nvSpPr>
          <p:cNvPr id="19" name="Forma libre: Forma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/>
          </a:p>
        </p:txBody>
      </p:sp>
      <p:grpSp>
        <p:nvGrpSpPr>
          <p:cNvPr id="34" name="Grupo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orma libre: Forma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es-ES" dirty="0"/>
            </a:p>
          </p:txBody>
        </p:sp>
        <p:sp>
          <p:nvSpPr>
            <p:cNvPr id="36" name="Forma libre: Forma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37" name="Elipse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ES"/>
            </a:p>
          </p:txBody>
        </p:sp>
        <p:sp>
          <p:nvSpPr>
            <p:cNvPr id="38" name="Elipse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lipse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orma libre: Forma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ES"/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E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s-ES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Martes, 2 de febrero de 20XX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Ejemplo de Texto de pie de página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Martes, 2 de febrero de 20XX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Ejemplo de Texto de pie de página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ES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E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rtlCol="0"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Martes, 2 de febrero de 20XX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Ejemplo de Texto de pie de página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rtlCol="0" anchor="b" anchorCtr="0">
            <a:noAutofit/>
          </a:bodyPr>
          <a:lstStyle>
            <a:lvl1pPr>
              <a:defRPr/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rtlCol="0" anchor="t" anchorCtr="0">
            <a:noAutofit/>
          </a:bodyPr>
          <a:lstStyle>
            <a:lvl1pPr>
              <a:buNone/>
              <a:defRPr/>
            </a:lvl1pPr>
          </a:lstStyle>
          <a:p>
            <a:pPr rtl="0">
              <a:lnSpc>
                <a:spcPct val="120000"/>
              </a:lnSpc>
            </a:pPr>
            <a:r>
              <a:rPr lang="es-ES" sz="1600"/>
              <a:t>Haga clic para agregar texto</a:t>
            </a:r>
          </a:p>
        </p:txBody>
      </p:sp>
      <p:sp>
        <p:nvSpPr>
          <p:cNvPr id="17" name="Marcador de posición de imagen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</a:p>
        </p:txBody>
      </p:sp>
      <p:sp>
        <p:nvSpPr>
          <p:cNvPr id="22" name="Marcador de posición de imagen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</a:p>
        </p:txBody>
      </p:sp>
      <p:sp>
        <p:nvSpPr>
          <p:cNvPr id="25" name="Marcador de posición de imagen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Martes, 2 de febrero de 20XX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Ejemplo de Texto de pie de página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ES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12" name="Marcador de posición de imagen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</a:p>
        </p:txBody>
      </p:sp>
      <p:sp>
        <p:nvSpPr>
          <p:cNvPr id="18" name="Marcador de posición de imagen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</a:p>
        </p:txBody>
      </p:sp>
      <p:sp>
        <p:nvSpPr>
          <p:cNvPr id="19" name="Marcador de posición de imagen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</a:p>
        </p:txBody>
      </p:sp>
      <p:sp>
        <p:nvSpPr>
          <p:cNvPr id="20" name="Marcador de posición de imagen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Martes, 2 de febrero de 20XX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Ejemplo de Texto de pie de página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Marcador de contenido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alt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 rtlCol="0"/>
          <a:lstStyle/>
          <a:p>
            <a:pPr rtl="0"/>
            <a:r>
              <a:rPr lang="es-ES"/>
              <a:t>Haga clic en el icono para agregar una imagen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/>
              <a:t>Martes, 2 de febrero de 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/>
              <a:t>Ejemplo de Texto de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>
            <a:lvl1pPr>
              <a:defRPr sz="6400"/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es-ES">
                <a:solidFill>
                  <a:schemeClr val="tx1">
                    <a:alpha val="60000"/>
                  </a:schemeClr>
                </a:solidFill>
              </a:rPr>
              <a:t>Haga clic para modificar el estilo de subtítulo del patrón</a:t>
            </a:r>
            <a:endParaRPr lang="es-ES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alt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es-ES"/>
              <a:t>Haga clic en el icono para agregar una imagen</a:t>
            </a:r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 rtlCol="0"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pPr rtl="0"/>
            <a:r>
              <a:rPr lang="es-ES">
                <a:solidFill>
                  <a:schemeClr val="tx1">
                    <a:alpha val="60000"/>
                  </a:schemeClr>
                </a:solidFill>
              </a:rPr>
              <a:t>Haga clic para modificar el estilo de subtítulo del patrón</a:t>
            </a:r>
            <a:endParaRPr lang="es-E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rtlCol="0"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Escala de tiempo de tabla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ES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ES"/>
            </a:p>
          </p:txBody>
        </p:sp>
        <p:sp>
          <p:nvSpPr>
            <p:cNvPr id="16" name="Forma libre: Forma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es-E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s-ES" dirty="0"/>
            </a:lvl1pPr>
          </a:lstStyle>
          <a:p>
            <a:pPr lvl="0" rtl="0">
              <a:lnSpc>
                <a:spcPct val="100000"/>
              </a:lnSpc>
            </a:pPr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 rtlCol="0">
            <a:noAutofit/>
          </a:bodyPr>
          <a:lstStyle/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Martes, 2 de febrero de 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Ejemplo de Texto de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rtlCol="0" anchor="b" anchorCtr="0">
            <a:noAutofit/>
          </a:bodyPr>
          <a:lstStyle>
            <a:lvl1pPr>
              <a:defRPr sz="4000"/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ES" dirty="0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orma libre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ES"/>
            </a:p>
          </p:txBody>
        </p:sp>
        <p:sp>
          <p:nvSpPr>
            <p:cNvPr id="10" name="Forma libre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ES"/>
            </a:p>
          </p:txBody>
        </p:sp>
        <p:sp>
          <p:nvSpPr>
            <p:cNvPr id="11" name="Forma libre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ES"/>
            </a:p>
          </p:txBody>
        </p:sp>
      </p:grpSp>
      <p:sp>
        <p:nvSpPr>
          <p:cNvPr id="12" name="Elipse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15" name="Marcador de posición de imagen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Martes, 2 de febrero de 20XX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Ejemplo de Texto de pie de página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Equi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es-ES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/>
          </a:p>
        </p:txBody>
      </p:sp>
      <p:sp>
        <p:nvSpPr>
          <p:cNvPr id="40" name="Título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 rtlCol="0">
            <a:noAutofit/>
          </a:bodyPr>
          <a:lstStyle/>
          <a:p>
            <a:pPr rtl="0"/>
            <a:r>
              <a:rPr lang="es-ES"/>
              <a:t>Equipo</a:t>
            </a:r>
          </a:p>
        </p:txBody>
      </p:sp>
      <p:grpSp>
        <p:nvGrpSpPr>
          <p:cNvPr id="51" name="Grupo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orma libre: Forma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es-ES"/>
            </a:p>
          </p:txBody>
        </p:sp>
        <p:sp>
          <p:nvSpPr>
            <p:cNvPr id="53" name="Forma libre: Forma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54" name="Elipse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ES"/>
            </a:p>
          </p:txBody>
        </p:sp>
        <p:sp>
          <p:nvSpPr>
            <p:cNvPr id="55" name="Elipse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ES"/>
            </a:p>
          </p:txBody>
        </p:sp>
      </p:grpSp>
      <p:sp>
        <p:nvSpPr>
          <p:cNvPr id="56" name="Marcador de posición de imagen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</a:p>
        </p:txBody>
      </p:sp>
      <p:sp>
        <p:nvSpPr>
          <p:cNvPr id="57" name="Marcador de posición de imagen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</a:p>
        </p:txBody>
      </p:sp>
      <p:sp>
        <p:nvSpPr>
          <p:cNvPr id="58" name="Marcador de posición de imagen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  <a:endParaRPr lang="es-ES" dirty="0"/>
          </a:p>
        </p:txBody>
      </p:sp>
      <p:sp>
        <p:nvSpPr>
          <p:cNvPr id="59" name="Marcador de posición de imagen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</a:p>
        </p:txBody>
      </p:sp>
      <p:sp>
        <p:nvSpPr>
          <p:cNvPr id="63" name="Marcador de texto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es-ES"/>
              <a:t>Nombre</a:t>
            </a:r>
          </a:p>
        </p:txBody>
      </p:sp>
      <p:sp>
        <p:nvSpPr>
          <p:cNvPr id="61" name="Marcador de texto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es-ES"/>
              <a:t>Título</a:t>
            </a:r>
          </a:p>
        </p:txBody>
      </p:sp>
      <p:sp>
        <p:nvSpPr>
          <p:cNvPr id="65" name="Marcador de texto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es-ES"/>
              <a:t>Nombre</a:t>
            </a:r>
          </a:p>
        </p:txBody>
      </p:sp>
      <p:sp>
        <p:nvSpPr>
          <p:cNvPr id="64" name="Marcador de texto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es-ES"/>
              <a:t>Título</a:t>
            </a:r>
          </a:p>
        </p:txBody>
      </p:sp>
      <p:sp>
        <p:nvSpPr>
          <p:cNvPr id="67" name="Marcador de texto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es-ES"/>
              <a:t>Nombre</a:t>
            </a:r>
          </a:p>
        </p:txBody>
      </p:sp>
      <p:sp>
        <p:nvSpPr>
          <p:cNvPr id="66" name="Marcador de texto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es-ES"/>
              <a:t>Título</a:t>
            </a:r>
          </a:p>
        </p:txBody>
      </p:sp>
      <p:sp>
        <p:nvSpPr>
          <p:cNvPr id="69" name="Marcador de texto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es-ES"/>
              <a:t>Nombre</a:t>
            </a:r>
          </a:p>
        </p:txBody>
      </p:sp>
      <p:sp>
        <p:nvSpPr>
          <p:cNvPr id="68" name="Marcador de texto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es-ES"/>
              <a:t>Título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Martes, 2 de febrero de 20XX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Ejemplo de Texto de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ido y columna 2 (diapositiva de comparació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e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s-ES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s-E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Martes, 2 de febrero de 20XX</a:t>
            </a: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/>
              <a:t>Ejemplo de Texto de pie de página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 rtl="0">
              <a:lnSpc>
                <a:spcPct val="100000"/>
              </a:lnSpc>
            </a:pPr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es-ES"/>
              <a:t>Martes, 2 de febrero de 20XX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es-ES"/>
              <a:t>Ejemplo de Texto de pie de página</a:t>
            </a: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fld id="{DBA1B0FB-D917-4C8C-928F-313BD683BF39}" type="slidenum">
              <a:rPr lang="es-ES" smtClean="0"/>
              <a:pPr rt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52359" y="1051551"/>
            <a:ext cx="4614949" cy="2384898"/>
          </a:xfrm>
        </p:spPr>
        <p:txBody>
          <a:bodyPr rtlCol="0" anchor="b" anchorCtr="0">
            <a:normAutofit/>
          </a:bodyPr>
          <a:lstStyle/>
          <a:p>
            <a:pPr rtl="0"/>
            <a:r>
              <a:rPr lang="es-ES" sz="4000" dirty="0"/>
              <a:t>EXISTENCIALISMO</a:t>
            </a:r>
          </a:p>
        </p:txBody>
      </p:sp>
      <p:pic>
        <p:nvPicPr>
          <p:cNvPr id="14" name="Marcador de posición de imagen 13" descr="Fondo digital de puntos de datos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2384898"/>
          </a:xfrm>
        </p:spPr>
        <p:txBody>
          <a:bodyPr rtlCol="0">
            <a:normAutofit/>
          </a:bodyPr>
          <a:lstStyle/>
          <a:p>
            <a:pPr marL="0" indent="0"/>
            <a:r>
              <a:rPr lang="es-ES" dirty="0"/>
              <a:t>Equipo 11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Jairo Asael Granados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Rodrigo Bustos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Diego Mejía</a:t>
            </a:r>
          </a:p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6426E-F6F6-4A7C-9181-8C309099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96392"/>
            <a:ext cx="3565524" cy="1014182"/>
          </a:xfrm>
        </p:spPr>
        <p:txBody>
          <a:bodyPr rtlCol="0"/>
          <a:lstStyle/>
          <a:p>
            <a:pPr rtl="0"/>
            <a:r>
              <a:rPr lang="es-ES" dirty="0"/>
              <a:t>AUTORES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B60D6F-4D0F-4D33-B2A7-159C8583F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728280"/>
            <a:ext cx="4935537" cy="4610678"/>
          </a:xfrm>
        </p:spPr>
        <p:txBody>
          <a:bodyPr rtlCol="0"/>
          <a:lstStyle/>
          <a:p>
            <a:pPr algn="just" rtl="0"/>
            <a:r>
              <a:rPr lang="es-ES" sz="2400" dirty="0" err="1"/>
              <a:t>Kirerkegaard</a:t>
            </a:r>
            <a:r>
              <a:rPr lang="es-ES" sz="2400" dirty="0"/>
              <a:t>.- Importancia del </a:t>
            </a:r>
            <a:r>
              <a:rPr lang="es-ES" sz="2400" b="1" dirty="0"/>
              <a:t>individuo.</a:t>
            </a:r>
          </a:p>
          <a:p>
            <a:pPr algn="just" rtl="0"/>
            <a:r>
              <a:rPr lang="es-ES" sz="2400" dirty="0"/>
              <a:t>Friedrich Nietzsche – critica de la </a:t>
            </a:r>
            <a:r>
              <a:rPr lang="es-ES" sz="2400" b="1" dirty="0"/>
              <a:t>moral y el absolutismo.</a:t>
            </a:r>
          </a:p>
          <a:p>
            <a:pPr algn="just" rtl="0"/>
            <a:r>
              <a:rPr lang="es-ES" sz="2400" dirty="0"/>
              <a:t>Jean-Paul Sartre – El </a:t>
            </a:r>
            <a:r>
              <a:rPr lang="es-ES" sz="2400" b="1" dirty="0"/>
              <a:t>ser es una apariencia</a:t>
            </a:r>
          </a:p>
          <a:p>
            <a:pPr algn="just" rtl="0"/>
            <a:r>
              <a:rPr lang="es-ES" sz="2400" dirty="0"/>
              <a:t>Simone de Beauvoir - La mujer tiene que reconquistar la responsabilidad de su propia vida; no volverse objeto del hombre.</a:t>
            </a:r>
            <a:endParaRPr lang="es-ES" sz="1600" dirty="0"/>
          </a:p>
        </p:txBody>
      </p:sp>
      <p:pic>
        <p:nvPicPr>
          <p:cNvPr id="8" name="Marcador de posición de imagen 7" descr="Datos digitales">
            <a:extLst>
              <a:ext uri="{FF2B5EF4-FFF2-40B4-BE49-F238E27FC236}">
                <a16:creationId xmlns:a16="http://schemas.microsoft.com/office/drawing/2014/main" id="{06D2324F-3B7B-45EF-9584-C8EADD2C8C0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43054" y="1600454"/>
            <a:ext cx="3448558" cy="3448558"/>
          </a:xfrm>
        </p:spPr>
      </p:pic>
      <p:pic>
        <p:nvPicPr>
          <p:cNvPr id="10" name="Marcador de posición de imagen 9" descr="Puntos de datos ">
            <a:extLst>
              <a:ext uri="{FF2B5EF4-FFF2-40B4-BE49-F238E27FC236}">
                <a16:creationId xmlns:a16="http://schemas.microsoft.com/office/drawing/2014/main" id="{71F862F9-0E8A-4DB9-8083-1C3AA6E5D77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18575" y="596392"/>
            <a:ext cx="2263776" cy="2263776"/>
          </a:xfrm>
        </p:spPr>
      </p:pic>
      <p:pic>
        <p:nvPicPr>
          <p:cNvPr id="12" name="Marcador de posición de imagen 11" descr="Fondo de datos">
            <a:extLst>
              <a:ext uri="{FF2B5EF4-FFF2-40B4-BE49-F238E27FC236}">
                <a16:creationId xmlns:a16="http://schemas.microsoft.com/office/drawing/2014/main" id="{A63F39B9-0715-40B5-8ECB-9B983F99C69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91612" y="3324733"/>
            <a:ext cx="2936876" cy="2936876"/>
          </a:xfrm>
        </p:spPr>
      </p:pic>
      <p:sp>
        <p:nvSpPr>
          <p:cNvPr id="15" name="Marcador de número de diapositiva 14">
            <a:extLst>
              <a:ext uri="{FF2B5EF4-FFF2-40B4-BE49-F238E27FC236}">
                <a16:creationId xmlns:a16="http://schemas.microsoft.com/office/drawing/2014/main" id="{3B199C97-F175-437D-8311-DB662925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323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id="{581E8936-2270-47FE-94A4-398CB123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rtlCol="0"/>
          <a:lstStyle/>
          <a:p>
            <a:pPr rtl="0"/>
            <a:r>
              <a:rPr lang="es-ES"/>
              <a:t>Resumen</a:t>
            </a:r>
          </a:p>
        </p:txBody>
      </p:sp>
      <p:pic>
        <p:nvPicPr>
          <p:cNvPr id="16" name="Marcador de posición de imagen 15" descr="Fondo digital de puntos de datos">
            <a:extLst>
              <a:ext uri="{FF2B5EF4-FFF2-40B4-BE49-F238E27FC236}">
                <a16:creationId xmlns:a16="http://schemas.microsoft.com/office/drawing/2014/main" id="{361E9ADB-7377-4CF1-9AE4-AEFBDEBEEEE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3776472"/>
          </a:xfrm>
        </p:spPr>
      </p:pic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C0287FEC-3826-4868-8D93-52429C6156F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636336" y="3882841"/>
            <a:ext cx="8360046" cy="2518001"/>
          </a:xfrm>
        </p:spPr>
        <p:txBody>
          <a:bodyPr rtlCol="0">
            <a:normAutofit fontScale="85000" lnSpcReduction="10000"/>
          </a:bodyPr>
          <a:lstStyle/>
          <a:p>
            <a:pPr algn="just"/>
            <a:r>
              <a:rPr lang="es-ES" sz="2400" dirty="0"/>
              <a:t>El existencialismo es una corriente filosófica que se orienta alrededor de </a:t>
            </a:r>
            <a:r>
              <a:rPr lang="es-ES" sz="2400" dirty="0">
                <a:solidFill>
                  <a:srgbClr val="FFFF00">
                    <a:alpha val="60000"/>
                  </a:srgbClr>
                </a:solidFill>
              </a:rPr>
              <a:t>la propia existencia humana </a:t>
            </a:r>
            <a:r>
              <a:rPr lang="es-ES" sz="2400" dirty="0"/>
              <a:t>a través del </a:t>
            </a:r>
            <a:r>
              <a:rPr lang="es-ES" sz="2400" dirty="0">
                <a:solidFill>
                  <a:srgbClr val="FFFF00">
                    <a:alpha val="60000"/>
                  </a:srgbClr>
                </a:solidFill>
              </a:rPr>
              <a:t>análisis de la condición humana, la libertad y la responsabilidad individual, las emociones</a:t>
            </a:r>
            <a:r>
              <a:rPr lang="es-ES" sz="2400" dirty="0"/>
              <a:t>, así como el </a:t>
            </a:r>
            <a:r>
              <a:rPr lang="es-ES" sz="2400" dirty="0">
                <a:solidFill>
                  <a:srgbClr val="FFFF00">
                    <a:alpha val="60000"/>
                  </a:srgbClr>
                </a:solidFill>
              </a:rPr>
              <a:t>significado de la vida. </a:t>
            </a:r>
          </a:p>
          <a:p>
            <a:pPr algn="just"/>
            <a:r>
              <a:rPr lang="es-MX" sz="2400" dirty="0"/>
              <a:t>El existencialismo agrupa diversas tendencias que, aunque comparten su propósito, divergen en los supuestos y en las conclusiones. Es por ello que se puede hablar de dos tipos de existencialismo fundamentales: el existencialismo </a:t>
            </a:r>
            <a:r>
              <a:rPr lang="es-MX" sz="2400" dirty="0">
                <a:solidFill>
                  <a:srgbClr val="FFFF00">
                    <a:alpha val="60000"/>
                  </a:srgbClr>
                </a:solidFill>
              </a:rPr>
              <a:t>religioso o cristiano </a:t>
            </a:r>
            <a:r>
              <a:rPr lang="es-MX" sz="2400" dirty="0"/>
              <a:t>y el existencialismo </a:t>
            </a:r>
            <a:r>
              <a:rPr lang="es-MX" sz="2400" dirty="0">
                <a:solidFill>
                  <a:srgbClr val="FFFF00">
                    <a:alpha val="60000"/>
                  </a:srgbClr>
                </a:solidFill>
              </a:rPr>
              <a:t>ateo o agnóstico</a:t>
            </a:r>
            <a:r>
              <a:rPr lang="es-MX" sz="2400" dirty="0"/>
              <a:t>.</a:t>
            </a:r>
            <a:endParaRPr lang="es-ES" sz="2400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es-ES" smtClean="0"/>
              <a:pPr rtl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1561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D25A80-9141-4A85-A159-394A74CC6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96900"/>
            <a:ext cx="11091600" cy="1332000"/>
          </a:xfrm>
        </p:spPr>
        <p:txBody>
          <a:bodyPr/>
          <a:lstStyle/>
          <a:p>
            <a:r>
              <a:rPr lang="es-MX" dirty="0"/>
              <a:t>Elementos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5B7D5F-0653-4E10-9D0F-72BC8EF9A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464" y="1031173"/>
            <a:ext cx="11315072" cy="4795653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MX" sz="1600" b="1" dirty="0"/>
              <a:t>La existencia precede a la esencia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MX" sz="1600" dirty="0"/>
              <a:t>El sentido de la vida postula categorías trascendentales o metafísicas (como el concepto de la Idea, los dioses, la razón, el progreso o la moral), todas ellas externas y anteriores al sujeto y su existencia concreta.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MX" sz="1600" b="1" dirty="0"/>
              <a:t>La vida se impone sobre la razón abstracta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MX" sz="1600" dirty="0"/>
              <a:t>El existencialismo se opone a la hegemonía de la razón como fundamento de la reflexión filosófica</a:t>
            </a:r>
            <a:endParaRPr lang="es-MX" sz="16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MX" sz="1600" b="1" dirty="0"/>
              <a:t>Mirada filosófica puesta en el sujeto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MX" sz="1600" dirty="0"/>
              <a:t>Propone centrar la mirada filosófica en el propio sujeto y no en categorías supraindividuales</a:t>
            </a:r>
            <a:endParaRPr lang="es-MX" sz="16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MX" sz="1600" b="1" dirty="0"/>
              <a:t>Libertad sobre la determinación exterior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MX" sz="1600" dirty="0"/>
              <a:t>La libertad debe ser ejercida desde la responsabilidad individual, que derivaría en una ética sólida aunque independiente de un imaginario previo</a:t>
            </a:r>
            <a:endParaRPr lang="es-MX" sz="16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MX" sz="1600" b="1" dirty="0"/>
              <a:t>Angustia existencial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MX" sz="1600" dirty="0"/>
              <a:t>La angustia es, en cambio, el temor de sí mismo, la inquietud ante las consecuencias de las propias acciones y decisiones, el miedo a una existencia sin consuelo, el miedo a proferir daños irreparables pues no hay excusas, justificaciones ni promesas.</a:t>
            </a:r>
            <a:endParaRPr lang="es-MX" sz="1600" b="1" dirty="0"/>
          </a:p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962597-1C9F-4B79-9ED3-22BD0DFC3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2892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>
            <a:extLst>
              <a:ext uri="{FF2B5EF4-FFF2-40B4-BE49-F238E27FC236}">
                <a16:creationId xmlns:a16="http://schemas.microsoft.com/office/drawing/2014/main" id="{F8FAEED9-1ECD-45F9-87A0-9394BAEAB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/>
          <a:lstStyle/>
          <a:p>
            <a:pPr rtl="0"/>
            <a:r>
              <a:rPr lang="es-ES"/>
              <a:t>Gracias</a:t>
            </a:r>
          </a:p>
        </p:txBody>
      </p:sp>
      <p:sp>
        <p:nvSpPr>
          <p:cNvPr id="23" name="Subtítulo 22">
            <a:extLst>
              <a:ext uri="{FF2B5EF4-FFF2-40B4-BE49-F238E27FC236}">
                <a16:creationId xmlns:a16="http://schemas.microsoft.com/office/drawing/2014/main" id="{8E5E4638-9BCB-4C2E-914F-CC868E202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/>
          <a:lstStyle/>
          <a:p>
            <a:pPr rtl="0"/>
            <a:endParaRPr lang="es-ES" dirty="0"/>
          </a:p>
        </p:txBody>
      </p:sp>
      <p:pic>
        <p:nvPicPr>
          <p:cNvPr id="27" name="Marcador de posición de imagen 26" descr="Fondo digital de puntos de datos">
            <a:extLst>
              <a:ext uri="{FF2B5EF4-FFF2-40B4-BE49-F238E27FC236}">
                <a16:creationId xmlns:a16="http://schemas.microsoft.com/office/drawing/2014/main" id="{9E660784-34E2-4CDA-926A-DDD6AAF3504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548640"/>
            <a:ext cx="5084064" cy="2880360"/>
          </a:xfrm>
        </p:spPr>
      </p:pic>
      <p:pic>
        <p:nvPicPr>
          <p:cNvPr id="33" name="Marcador de posición de imagen 32" descr="Fondo digital de puntos de datos">
            <a:extLst>
              <a:ext uri="{FF2B5EF4-FFF2-40B4-BE49-F238E27FC236}">
                <a16:creationId xmlns:a16="http://schemas.microsoft.com/office/drawing/2014/main" id="{48106962-23C6-4DFE-BB3A-E5FFF03F38C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3429000"/>
            <a:ext cx="5084064" cy="2880360"/>
          </a:xfrm>
        </p:spPr>
      </p:pic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E60F23-FB58-4EF8-82FD-E86CED25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es-ES" smtClean="0"/>
              <a:pPr rtl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7798845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5867.tgt.Office_50301375_TF33713516_Win32_OJ112196127" id="{F9082FAB-B260-427D-84E8-28A2C83CAFF9}" vid="{CFEC27F7-7A35-4744-B58C-557A3196B8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{F1DBB562-3596-4267-9C44-515D6C893F10}tf33713516_win32</Template>
  <TotalTime>59</TotalTime>
  <Words>327</Words>
  <Application>Microsoft Macintosh PowerPoint</Application>
  <PresentationFormat>Panorámica</PresentationFormat>
  <Paragraphs>33</Paragraphs>
  <Slides>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Gill Sans MT</vt:lpstr>
      <vt:lpstr>Walbaum Display</vt:lpstr>
      <vt:lpstr>Wingdings</vt:lpstr>
      <vt:lpstr>3DFloatVTI</vt:lpstr>
      <vt:lpstr>EXISTENCIALISMO</vt:lpstr>
      <vt:lpstr>AUTORES</vt:lpstr>
      <vt:lpstr>Resumen</vt:lpstr>
      <vt:lpstr>Elementos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EXISTENCIALISMO</dc:title>
  <dc:creator>DM</dc:creator>
  <cp:lastModifiedBy>Jairo Asael .</cp:lastModifiedBy>
  <cp:revision>9</cp:revision>
  <dcterms:created xsi:type="dcterms:W3CDTF">2022-05-26T15:28:50Z</dcterms:created>
  <dcterms:modified xsi:type="dcterms:W3CDTF">2022-05-31T13:03:31Z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